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9" d="100"/>
          <a:sy n="129" d="100"/>
        </p:scale>
        <p:origin x="200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3310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3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54480" y="-1554480"/>
            <a:ext cx="2560320" cy="2560320"/>
          </a:xfrm>
          <a:prstGeom prst="ellipse">
            <a:avLst/>
          </a:prstGeom>
          <a:solidFill>
            <a:srgbClr val="02C39A">
              <a:alpha val="70000"/>
            </a:srgbClr>
          </a:solidFill>
          <a:ln w="12700">
            <a:solidFill>
              <a:srgbClr val="02C39A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400800" y="2194560"/>
            <a:ext cx="3291840" cy="3291840"/>
          </a:xfrm>
          <a:prstGeom prst="ellipse">
            <a:avLst/>
          </a:prstGeom>
          <a:solidFill>
            <a:srgbClr val="02C39A">
              <a:alpha val="75000"/>
            </a:srgbClr>
          </a:solidFill>
          <a:ln w="12700">
            <a:solidFill>
              <a:srgbClr val="02C39A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863840" y="-365760"/>
            <a:ext cx="1645920" cy="1645920"/>
          </a:xfrm>
          <a:prstGeom prst="ellipse">
            <a:avLst/>
          </a:prstGeom>
          <a:solidFill>
            <a:srgbClr val="02C39A">
              <a:alpha val="80000"/>
            </a:srgbClr>
          </a:solidFill>
          <a:ln w="12700">
            <a:solidFill>
              <a:srgbClr val="02C39A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-182880" y="3749040"/>
            <a:ext cx="1280160" cy="1280160"/>
          </a:xfrm>
          <a:prstGeom prst="ellipse">
            <a:avLst/>
          </a:prstGeom>
          <a:solidFill>
            <a:srgbClr val="02C39A">
              <a:alpha val="80000"/>
            </a:srgbClr>
          </a:solidFill>
          <a:ln w="12700">
            <a:solidFill>
              <a:srgbClr val="02C39A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0" y="-640080"/>
            <a:ext cx="914400" cy="914400"/>
          </a:xfrm>
          <a:prstGeom prst="ellipse">
            <a:avLst/>
          </a:prstGeom>
          <a:solidFill>
            <a:srgbClr val="02C39A">
              <a:alpha val="80000"/>
            </a:srgbClr>
          </a:solidFill>
          <a:ln w="12700">
            <a:solidFill>
              <a:srgbClr val="02C39A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749040" y="411480"/>
            <a:ext cx="1645920" cy="164592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080" y="658368"/>
            <a:ext cx="1005840" cy="10058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210312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Understanding Neural Networks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548640" y="315468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A8DA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Visual Guide to How Machines Learn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200400" y="3794760"/>
            <a:ext cx="2743200" cy="54864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7ECC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Dennis  Hagan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40080" y="4617720"/>
            <a:ext cx="1234440" cy="310896"/>
          </a:xfrm>
          <a:prstGeom prst="rect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40080" y="461772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Layers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1965960" y="4617720"/>
            <a:ext cx="1234440" cy="310896"/>
          </a:xfrm>
          <a:prstGeom prst="rect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1965960" y="461772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Neurons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3291840" y="4617720"/>
            <a:ext cx="1234440" cy="310896"/>
          </a:xfrm>
          <a:prstGeom prst="rect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3291840" y="461772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Weights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617720" y="4617720"/>
            <a:ext cx="1234440" cy="310896"/>
          </a:xfrm>
          <a:prstGeom prst="rect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617720" y="461772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5943600" y="4617720"/>
            <a:ext cx="1234440" cy="310896"/>
          </a:xfrm>
          <a:prstGeom prst="rect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5943600" y="461772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7269480" y="4617720"/>
            <a:ext cx="1234440" cy="310896"/>
          </a:xfrm>
          <a:prstGeom prst="rect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7269480" y="461772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45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is a Neural Network?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868680"/>
            <a:ext cx="4160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Inspired by the human brain, a neural network is a system of interconnected nodes (neurons) organized in layers that learn to recognize patterns from data.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965960"/>
            <a:ext cx="416052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20040" y="1965960"/>
            <a:ext cx="64008" cy="8229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48056" y="2121408"/>
            <a:ext cx="512064" cy="512064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70" y="2236622"/>
            <a:ext cx="281635" cy="28163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97280" y="20116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Structured in Layers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97280" y="2313432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Input, hidden, and output layers each serve a specific purpose in processing data.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20040" y="2926080"/>
            <a:ext cx="416052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20040" y="2926080"/>
            <a:ext cx="64008" cy="82296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48056" y="3081528"/>
            <a:ext cx="512064" cy="512064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70" y="3196742"/>
            <a:ext cx="281635" cy="281635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097280" y="29718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Learns from Data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1097280" y="3273552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 adjust their internal weights automatically through a training process.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320040" y="3886200"/>
            <a:ext cx="416052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320040" y="3886200"/>
            <a:ext cx="64008" cy="822960"/>
          </a:xfrm>
          <a:prstGeom prst="rect">
            <a:avLst/>
          </a:prstGeom>
          <a:solidFill>
            <a:srgbClr val="3498DB"/>
          </a:solidFill>
          <a:ln w="1270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448056" y="4041648"/>
            <a:ext cx="512064" cy="512064"/>
          </a:xfrm>
          <a:prstGeom prst="ellipse">
            <a:avLst/>
          </a:prstGeom>
          <a:solidFill>
            <a:srgbClr val="3498DB"/>
          </a:solidFill>
          <a:ln w="1270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" y="4156862"/>
            <a:ext cx="281635" cy="281635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97280" y="39319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Solves Complex Tasks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1097280" y="4233672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 image recognition, language translation, and recommendation systems.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4572000" y="749808"/>
            <a:ext cx="4480560" cy="4160520"/>
          </a:xfrm>
          <a:prstGeom prst="rect">
            <a:avLst/>
          </a:prstGeom>
          <a:solidFill>
            <a:srgbClr val="EBF7F8"/>
          </a:solidFill>
          <a:ln w="635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0"/>
          <p:cNvSpPr/>
          <p:nvPr/>
        </p:nvSpPr>
        <p:spPr>
          <a:xfrm>
            <a:off x="4709160" y="804672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Neural Network Architecture</a:t>
            </a:r>
            <a:endParaRPr lang="en-US" sz="1100" dirty="0"/>
          </a:p>
        </p:txBody>
      </p:sp>
      <p:sp>
        <p:nvSpPr>
          <p:cNvPr id="26" name="Shape 21"/>
          <p:cNvSpPr/>
          <p:nvPr/>
        </p:nvSpPr>
        <p:spPr>
          <a:xfrm>
            <a:off x="5230368" y="1417320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2"/>
          <p:cNvSpPr/>
          <p:nvPr/>
        </p:nvSpPr>
        <p:spPr>
          <a:xfrm>
            <a:off x="5230368" y="1417320"/>
            <a:ext cx="512064" cy="384048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3"/>
          <p:cNvSpPr/>
          <p:nvPr/>
        </p:nvSpPr>
        <p:spPr>
          <a:xfrm>
            <a:off x="5230368" y="1417320"/>
            <a:ext cx="512064" cy="886968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4"/>
          <p:cNvSpPr/>
          <p:nvPr/>
        </p:nvSpPr>
        <p:spPr>
          <a:xfrm>
            <a:off x="5230368" y="1417320"/>
            <a:ext cx="512064" cy="1389888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5"/>
          <p:cNvSpPr/>
          <p:nvPr/>
        </p:nvSpPr>
        <p:spPr>
          <a:xfrm>
            <a:off x="5230368" y="2057400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6"/>
          <p:cNvSpPr/>
          <p:nvPr/>
        </p:nvSpPr>
        <p:spPr>
          <a:xfrm>
            <a:off x="5230368" y="2057400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7"/>
          <p:cNvSpPr/>
          <p:nvPr/>
        </p:nvSpPr>
        <p:spPr>
          <a:xfrm>
            <a:off x="5230368" y="2057400"/>
            <a:ext cx="512064" cy="246888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8"/>
          <p:cNvSpPr/>
          <p:nvPr/>
        </p:nvSpPr>
        <p:spPr>
          <a:xfrm>
            <a:off x="5230368" y="2057400"/>
            <a:ext cx="512064" cy="749808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9"/>
          <p:cNvSpPr/>
          <p:nvPr/>
        </p:nvSpPr>
        <p:spPr>
          <a:xfrm>
            <a:off x="5230368" y="2697480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0"/>
          <p:cNvSpPr/>
          <p:nvPr/>
        </p:nvSpPr>
        <p:spPr>
          <a:xfrm>
            <a:off x="5230368" y="2697480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1"/>
          <p:cNvSpPr/>
          <p:nvPr/>
        </p:nvSpPr>
        <p:spPr>
          <a:xfrm>
            <a:off x="5230368" y="2697480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2"/>
          <p:cNvSpPr/>
          <p:nvPr/>
        </p:nvSpPr>
        <p:spPr>
          <a:xfrm>
            <a:off x="5230368" y="2697480"/>
            <a:ext cx="512064" cy="109728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3"/>
          <p:cNvSpPr/>
          <p:nvPr/>
        </p:nvSpPr>
        <p:spPr>
          <a:xfrm>
            <a:off x="6144768" y="129844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4"/>
          <p:cNvSpPr/>
          <p:nvPr/>
        </p:nvSpPr>
        <p:spPr>
          <a:xfrm>
            <a:off x="6144768" y="1298448"/>
            <a:ext cx="512064" cy="50292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5"/>
          <p:cNvSpPr/>
          <p:nvPr/>
        </p:nvSpPr>
        <p:spPr>
          <a:xfrm>
            <a:off x="6144768" y="1298448"/>
            <a:ext cx="512064" cy="100584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6"/>
          <p:cNvSpPr/>
          <p:nvPr/>
        </p:nvSpPr>
        <p:spPr>
          <a:xfrm>
            <a:off x="6144768" y="1298448"/>
            <a:ext cx="512064" cy="150876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37"/>
          <p:cNvSpPr/>
          <p:nvPr/>
        </p:nvSpPr>
        <p:spPr>
          <a:xfrm>
            <a:off x="6144768" y="180136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38"/>
          <p:cNvSpPr/>
          <p:nvPr/>
        </p:nvSpPr>
        <p:spPr>
          <a:xfrm>
            <a:off x="6144768" y="180136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39"/>
          <p:cNvSpPr/>
          <p:nvPr/>
        </p:nvSpPr>
        <p:spPr>
          <a:xfrm>
            <a:off x="6144768" y="1801368"/>
            <a:ext cx="512064" cy="50292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0"/>
          <p:cNvSpPr/>
          <p:nvPr/>
        </p:nvSpPr>
        <p:spPr>
          <a:xfrm>
            <a:off x="6144768" y="1801368"/>
            <a:ext cx="512064" cy="100584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1"/>
          <p:cNvSpPr/>
          <p:nvPr/>
        </p:nvSpPr>
        <p:spPr>
          <a:xfrm>
            <a:off x="6144768" y="230428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2"/>
          <p:cNvSpPr/>
          <p:nvPr/>
        </p:nvSpPr>
        <p:spPr>
          <a:xfrm>
            <a:off x="6144768" y="230428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3"/>
          <p:cNvSpPr/>
          <p:nvPr/>
        </p:nvSpPr>
        <p:spPr>
          <a:xfrm>
            <a:off x="6144768" y="230428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4"/>
          <p:cNvSpPr/>
          <p:nvPr/>
        </p:nvSpPr>
        <p:spPr>
          <a:xfrm>
            <a:off x="6144768" y="2304288"/>
            <a:ext cx="512064" cy="50292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5"/>
          <p:cNvSpPr/>
          <p:nvPr/>
        </p:nvSpPr>
        <p:spPr>
          <a:xfrm>
            <a:off x="6144768" y="280720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6"/>
          <p:cNvSpPr/>
          <p:nvPr/>
        </p:nvSpPr>
        <p:spPr>
          <a:xfrm>
            <a:off x="6144768" y="280720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47"/>
          <p:cNvSpPr/>
          <p:nvPr/>
        </p:nvSpPr>
        <p:spPr>
          <a:xfrm>
            <a:off x="6144768" y="280720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48"/>
          <p:cNvSpPr/>
          <p:nvPr/>
        </p:nvSpPr>
        <p:spPr>
          <a:xfrm>
            <a:off x="6144768" y="2807208"/>
            <a:ext cx="51206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49"/>
          <p:cNvSpPr/>
          <p:nvPr/>
        </p:nvSpPr>
        <p:spPr>
          <a:xfrm>
            <a:off x="7059168" y="1298448"/>
            <a:ext cx="649224" cy="530352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0"/>
          <p:cNvSpPr/>
          <p:nvPr/>
        </p:nvSpPr>
        <p:spPr>
          <a:xfrm>
            <a:off x="7059168" y="1298448"/>
            <a:ext cx="649224" cy="1170432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1"/>
          <p:cNvSpPr/>
          <p:nvPr/>
        </p:nvSpPr>
        <p:spPr>
          <a:xfrm>
            <a:off x="7059168" y="1801368"/>
            <a:ext cx="649224" cy="27432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2"/>
          <p:cNvSpPr/>
          <p:nvPr/>
        </p:nvSpPr>
        <p:spPr>
          <a:xfrm>
            <a:off x="7059168" y="1801368"/>
            <a:ext cx="649224" cy="667512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3"/>
          <p:cNvSpPr/>
          <p:nvPr/>
        </p:nvSpPr>
        <p:spPr>
          <a:xfrm>
            <a:off x="7059168" y="2304288"/>
            <a:ext cx="64922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4"/>
          <p:cNvSpPr/>
          <p:nvPr/>
        </p:nvSpPr>
        <p:spPr>
          <a:xfrm>
            <a:off x="7059168" y="2304288"/>
            <a:ext cx="649224" cy="164592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5"/>
          <p:cNvSpPr/>
          <p:nvPr/>
        </p:nvSpPr>
        <p:spPr>
          <a:xfrm>
            <a:off x="7059168" y="2807208"/>
            <a:ext cx="64922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6"/>
          <p:cNvSpPr/>
          <p:nvPr/>
        </p:nvSpPr>
        <p:spPr>
          <a:xfrm>
            <a:off x="7059168" y="2807208"/>
            <a:ext cx="649224" cy="0"/>
          </a:xfrm>
          <a:prstGeom prst="line">
            <a:avLst/>
          </a:prstGeom>
          <a:noFill/>
          <a:ln w="6350">
            <a:solidFill>
              <a:srgbClr val="B8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57"/>
          <p:cNvSpPr/>
          <p:nvPr/>
        </p:nvSpPr>
        <p:spPr>
          <a:xfrm>
            <a:off x="4828032" y="1216152"/>
            <a:ext cx="402336" cy="402336"/>
          </a:xfrm>
          <a:prstGeom prst="ellipse">
            <a:avLst/>
          </a:prstGeom>
          <a:solidFill>
            <a:srgbClr val="028090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3" name="Shape 58"/>
          <p:cNvSpPr/>
          <p:nvPr/>
        </p:nvSpPr>
        <p:spPr>
          <a:xfrm>
            <a:off x="4828032" y="1856232"/>
            <a:ext cx="402336" cy="402336"/>
          </a:xfrm>
          <a:prstGeom prst="ellipse">
            <a:avLst/>
          </a:prstGeom>
          <a:solidFill>
            <a:srgbClr val="028090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4" name="Shape 59"/>
          <p:cNvSpPr/>
          <p:nvPr/>
        </p:nvSpPr>
        <p:spPr>
          <a:xfrm>
            <a:off x="4828032" y="2496312"/>
            <a:ext cx="402336" cy="402336"/>
          </a:xfrm>
          <a:prstGeom prst="ellipse">
            <a:avLst/>
          </a:prstGeom>
          <a:solidFill>
            <a:srgbClr val="028090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5" name="Shape 60"/>
          <p:cNvSpPr/>
          <p:nvPr/>
        </p:nvSpPr>
        <p:spPr>
          <a:xfrm>
            <a:off x="5742432" y="1097280"/>
            <a:ext cx="402336" cy="402336"/>
          </a:xfrm>
          <a:prstGeom prst="ellipse">
            <a:avLst/>
          </a:prstGeom>
          <a:solidFill>
            <a:srgbClr val="3498DB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6" name="Shape 61"/>
          <p:cNvSpPr/>
          <p:nvPr/>
        </p:nvSpPr>
        <p:spPr>
          <a:xfrm>
            <a:off x="5742432" y="1600200"/>
            <a:ext cx="402336" cy="402336"/>
          </a:xfrm>
          <a:prstGeom prst="ellipse">
            <a:avLst/>
          </a:prstGeom>
          <a:solidFill>
            <a:srgbClr val="3498DB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7" name="Shape 62"/>
          <p:cNvSpPr/>
          <p:nvPr/>
        </p:nvSpPr>
        <p:spPr>
          <a:xfrm>
            <a:off x="5742432" y="2103120"/>
            <a:ext cx="402336" cy="402336"/>
          </a:xfrm>
          <a:prstGeom prst="ellipse">
            <a:avLst/>
          </a:prstGeom>
          <a:solidFill>
            <a:srgbClr val="3498DB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8" name="Shape 63"/>
          <p:cNvSpPr/>
          <p:nvPr/>
        </p:nvSpPr>
        <p:spPr>
          <a:xfrm>
            <a:off x="5742432" y="2606040"/>
            <a:ext cx="402336" cy="402336"/>
          </a:xfrm>
          <a:prstGeom prst="ellipse">
            <a:avLst/>
          </a:prstGeom>
          <a:solidFill>
            <a:srgbClr val="3498DB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9" name="Shape 64"/>
          <p:cNvSpPr/>
          <p:nvPr/>
        </p:nvSpPr>
        <p:spPr>
          <a:xfrm>
            <a:off x="6656832" y="1097280"/>
            <a:ext cx="402336" cy="402336"/>
          </a:xfrm>
          <a:prstGeom prst="ellipse">
            <a:avLst/>
          </a:prstGeom>
          <a:solidFill>
            <a:srgbClr val="9B59B6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0" name="Shape 65"/>
          <p:cNvSpPr/>
          <p:nvPr/>
        </p:nvSpPr>
        <p:spPr>
          <a:xfrm>
            <a:off x="6656832" y="1600200"/>
            <a:ext cx="402336" cy="402336"/>
          </a:xfrm>
          <a:prstGeom prst="ellipse">
            <a:avLst/>
          </a:prstGeom>
          <a:solidFill>
            <a:srgbClr val="9B59B6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1" name="Shape 66"/>
          <p:cNvSpPr/>
          <p:nvPr/>
        </p:nvSpPr>
        <p:spPr>
          <a:xfrm>
            <a:off x="6656832" y="2103120"/>
            <a:ext cx="402336" cy="402336"/>
          </a:xfrm>
          <a:prstGeom prst="ellipse">
            <a:avLst/>
          </a:prstGeom>
          <a:solidFill>
            <a:srgbClr val="9B59B6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2" name="Shape 67"/>
          <p:cNvSpPr/>
          <p:nvPr/>
        </p:nvSpPr>
        <p:spPr>
          <a:xfrm>
            <a:off x="6656832" y="2606040"/>
            <a:ext cx="402336" cy="402336"/>
          </a:xfrm>
          <a:prstGeom prst="ellipse">
            <a:avLst/>
          </a:prstGeom>
          <a:solidFill>
            <a:srgbClr val="9B59B6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3" name="Shape 68"/>
          <p:cNvSpPr/>
          <p:nvPr/>
        </p:nvSpPr>
        <p:spPr>
          <a:xfrm>
            <a:off x="7708392" y="1627632"/>
            <a:ext cx="402336" cy="402336"/>
          </a:xfrm>
          <a:prstGeom prst="ellipse">
            <a:avLst/>
          </a:prstGeom>
          <a:solidFill>
            <a:srgbClr val="02C39A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4" name="Shape 69"/>
          <p:cNvSpPr/>
          <p:nvPr/>
        </p:nvSpPr>
        <p:spPr>
          <a:xfrm>
            <a:off x="7708392" y="2267712"/>
            <a:ext cx="402336" cy="402336"/>
          </a:xfrm>
          <a:prstGeom prst="ellipse">
            <a:avLst/>
          </a:prstGeom>
          <a:solidFill>
            <a:srgbClr val="02C39A"/>
          </a:solidFill>
          <a:ln w="15240">
            <a:solidFill>
              <a:srgbClr val="FFFFFF"/>
            </a:solidFill>
            <a:prstDash val="solid"/>
          </a:ln>
          <a:effectLst>
            <a:outerShdw blurRad="50800" dist="127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5" name="Text 70"/>
          <p:cNvSpPr/>
          <p:nvPr/>
        </p:nvSpPr>
        <p:spPr>
          <a:xfrm>
            <a:off x="4617720" y="32461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</a:t>
            </a:r>
            <a:endParaRPr lang="en-US" sz="800" dirty="0"/>
          </a:p>
        </p:txBody>
      </p:sp>
      <p:sp>
        <p:nvSpPr>
          <p:cNvPr id="76" name="Text 71"/>
          <p:cNvSpPr/>
          <p:nvPr/>
        </p:nvSpPr>
        <p:spPr>
          <a:xfrm>
            <a:off x="5532120" y="32461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1</a:t>
            </a:r>
            <a:endParaRPr lang="en-US" sz="800" dirty="0"/>
          </a:p>
        </p:txBody>
      </p:sp>
      <p:sp>
        <p:nvSpPr>
          <p:cNvPr id="77" name="Text 72"/>
          <p:cNvSpPr/>
          <p:nvPr/>
        </p:nvSpPr>
        <p:spPr>
          <a:xfrm>
            <a:off x="6446520" y="32461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</a:t>
            </a:r>
            <a:endParaRPr lang="en-US" sz="800" dirty="0"/>
          </a:p>
        </p:txBody>
      </p:sp>
      <p:sp>
        <p:nvSpPr>
          <p:cNvPr id="78" name="Text 73"/>
          <p:cNvSpPr/>
          <p:nvPr/>
        </p:nvSpPr>
        <p:spPr>
          <a:xfrm>
            <a:off x="7498080" y="32461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</a:t>
            </a:r>
            <a:endParaRPr lang="en-US" sz="800" dirty="0"/>
          </a:p>
        </p:txBody>
      </p:sp>
      <p:sp>
        <p:nvSpPr>
          <p:cNvPr id="79" name="Text 74"/>
          <p:cNvSpPr/>
          <p:nvPr/>
        </p:nvSpPr>
        <p:spPr>
          <a:xfrm>
            <a:off x="4754880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flows →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45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 1: Layers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274320" y="804672"/>
            <a:ext cx="274320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270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74320" y="804672"/>
            <a:ext cx="2743200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399032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203704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8288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Input Layer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68680" y="2395728"/>
            <a:ext cx="1554480" cy="292608"/>
          </a:xfrm>
          <a:prstGeom prst="rect">
            <a:avLst/>
          </a:prstGeom>
          <a:solidFill>
            <a:srgbClr val="028090">
              <a:alpha val="15000"/>
            </a:srgbClr>
          </a:solidFill>
          <a:ln w="63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68680" y="239572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DATA IN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57200" y="283464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raw data — pixels, numbers, or text tokens. Each node represents one feature of the input.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18688" y="804672"/>
            <a:ext cx="274320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270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218688" y="804672"/>
            <a:ext cx="2743200" cy="914400"/>
          </a:xfrm>
          <a:prstGeom prst="rect">
            <a:avLst/>
          </a:prstGeom>
          <a:solidFill>
            <a:srgbClr val="3498DB"/>
          </a:solidFill>
          <a:ln w="1270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538728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343400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148072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355848" y="18288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498D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Hidden Layers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813048" y="2395728"/>
            <a:ext cx="1554480" cy="292608"/>
          </a:xfrm>
          <a:prstGeom prst="rect">
            <a:avLst/>
          </a:prstGeom>
          <a:solidFill>
            <a:srgbClr val="3498DB">
              <a:alpha val="15000"/>
            </a:srgbClr>
          </a:solidFill>
          <a:ln w="635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813048" y="239572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498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 PROCESS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401568" y="283464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Intermediate layers that extract increasingly abstract features. More hidden layers = more complexity the model can learn.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163056" y="804672"/>
            <a:ext cx="274320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270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163056" y="804672"/>
            <a:ext cx="2743200" cy="9144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483096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7287768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8092440" y="105156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300216" y="18288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2C3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Output Layer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757416" y="2395728"/>
            <a:ext cx="1554480" cy="292608"/>
          </a:xfrm>
          <a:prstGeom prst="rect">
            <a:avLst/>
          </a:prstGeom>
          <a:solidFill>
            <a:srgbClr val="02C39A">
              <a:alpha val="15000"/>
            </a:srgbClr>
          </a:solidFill>
          <a:ln w="63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757416" y="239572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OUTPUT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345936" y="2834640"/>
            <a:ext cx="23774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Produces the final result — a class label, a number, or a probability distribution over possible answers.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74320" y="4663440"/>
            <a:ext cx="8595360" cy="292608"/>
          </a:xfrm>
          <a:prstGeom prst="rect">
            <a:avLst/>
          </a:prstGeom>
          <a:solidFill>
            <a:srgbClr val="D4F5EE"/>
          </a:solidFill>
          <a:ln w="63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65760" y="4663440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15F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Deep learning uses many hidden layers — that's where the word "deep" comes from!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45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Components 2 &amp; 3: Neurons and Weights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274320" y="804672"/>
            <a:ext cx="420624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74320" y="804672"/>
            <a:ext cx="4206240" cy="5486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84632" y="969264"/>
            <a:ext cx="585216" cy="58521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06" y="1100938"/>
            <a:ext cx="321869" cy="32186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70432" y="10058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Neurons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57200" y="1600200"/>
            <a:ext cx="384048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basic computing unit of a neural network. Each neuron: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Receives one or more inputs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Multiplies each input by a weight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Sums the weighted inputs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Applies an activation function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Passes the result to the next layer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85800" y="3218688"/>
            <a:ext cx="365760" cy="365760"/>
          </a:xfrm>
          <a:prstGeom prst="ellipse">
            <a:avLst/>
          </a:prstGeom>
          <a:solidFill>
            <a:srgbClr val="3498D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85800" y="3200400"/>
            <a:ext cx="365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x1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1051560" y="3401568"/>
            <a:ext cx="868680" cy="420624"/>
          </a:xfrm>
          <a:prstGeom prst="line">
            <a:avLst/>
          </a:prstGeom>
          <a:noFill/>
          <a:ln w="1524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85800" y="3584448"/>
            <a:ext cx="365760" cy="365760"/>
          </a:xfrm>
          <a:prstGeom prst="ellipse">
            <a:avLst/>
          </a:prstGeom>
          <a:solidFill>
            <a:srgbClr val="3498D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85800" y="3566160"/>
            <a:ext cx="365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x2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1051560" y="3767328"/>
            <a:ext cx="868680" cy="54864"/>
          </a:xfrm>
          <a:prstGeom prst="line">
            <a:avLst/>
          </a:prstGeom>
          <a:noFill/>
          <a:ln w="1524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85800" y="3950208"/>
            <a:ext cx="365760" cy="365760"/>
          </a:xfrm>
          <a:prstGeom prst="ellipse">
            <a:avLst/>
          </a:prstGeom>
          <a:solidFill>
            <a:srgbClr val="3498D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85800" y="3931920"/>
            <a:ext cx="365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x3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1051560" y="4133088"/>
            <a:ext cx="868680" cy="0"/>
          </a:xfrm>
          <a:prstGeom prst="line">
            <a:avLst/>
          </a:prstGeom>
          <a:noFill/>
          <a:ln w="1524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1920240" y="3383280"/>
            <a:ext cx="548640" cy="548640"/>
          </a:xfrm>
          <a:prstGeom prst="ellipse">
            <a:avLst/>
          </a:prstGeom>
          <a:solidFill>
            <a:srgbClr val="02809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920240" y="3364992"/>
            <a:ext cx="548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2468880" y="3657600"/>
            <a:ext cx="731520" cy="0"/>
          </a:xfrm>
          <a:prstGeom prst="line">
            <a:avLst/>
          </a:prstGeom>
          <a:noFill/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3200400" y="3456432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4663440" y="804672"/>
            <a:ext cx="420624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4663440" y="804672"/>
            <a:ext cx="4206240" cy="54864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4873752" y="969264"/>
            <a:ext cx="585216" cy="585216"/>
          </a:xfrm>
          <a:prstGeom prst="ellipse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5426" y="1100938"/>
            <a:ext cx="321869" cy="321869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5559552" y="10058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B59B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Weights</a:t>
            </a:r>
            <a:endParaRPr lang="en-US" sz="1800" dirty="0"/>
          </a:p>
        </p:txBody>
      </p:sp>
      <p:sp>
        <p:nvSpPr>
          <p:cNvPr id="29" name="Text 25"/>
          <p:cNvSpPr/>
          <p:nvPr/>
        </p:nvSpPr>
        <p:spPr>
          <a:xfrm>
            <a:off x="4846320" y="160020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Weights are the learnable parameters of a neural network. They control how much influence each input has on the neuron's output.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4846320" y="2450592"/>
            <a:ext cx="3840480" cy="658368"/>
          </a:xfrm>
          <a:prstGeom prst="rect">
            <a:avLst/>
          </a:prstGeom>
          <a:solidFill>
            <a:srgbClr val="5B2C8D"/>
          </a:solidFill>
          <a:ln w="635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7"/>
          <p:cNvSpPr/>
          <p:nvPr/>
        </p:nvSpPr>
        <p:spPr>
          <a:xfrm>
            <a:off x="4846320" y="2450592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 = Σ (input × weight) + bias</a:t>
            </a:r>
            <a:endParaRPr lang="en-US" sz="1300" dirty="0"/>
          </a:p>
        </p:txBody>
      </p:sp>
      <p:sp>
        <p:nvSpPr>
          <p:cNvPr id="32" name="Shape 28"/>
          <p:cNvSpPr/>
          <p:nvPr/>
        </p:nvSpPr>
        <p:spPr>
          <a:xfrm>
            <a:off x="4846320" y="3246120"/>
            <a:ext cx="3840480" cy="347472"/>
          </a:xfrm>
          <a:prstGeom prst="rect">
            <a:avLst/>
          </a:prstGeom>
          <a:solidFill>
            <a:srgbClr val="FAF5FF"/>
          </a:solidFill>
          <a:ln w="381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9"/>
          <p:cNvSpPr/>
          <p:nvPr/>
        </p:nvSpPr>
        <p:spPr>
          <a:xfrm>
            <a:off x="4892040" y="3273552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C34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weight</a:t>
            </a:r>
            <a:endParaRPr lang="en-US" sz="1000" dirty="0"/>
          </a:p>
        </p:txBody>
      </p:sp>
      <p:sp>
        <p:nvSpPr>
          <p:cNvPr id="34" name="Text 30"/>
          <p:cNvSpPr/>
          <p:nvPr/>
        </p:nvSpPr>
        <p:spPr>
          <a:xfrm>
            <a:off x="6144768" y="3273552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 is very important — strong influence on output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4846320" y="3648456"/>
            <a:ext cx="3840480" cy="347472"/>
          </a:xfrm>
          <a:prstGeom prst="rect">
            <a:avLst/>
          </a:prstGeom>
          <a:solidFill>
            <a:srgbClr val="FFFFFF"/>
          </a:solidFill>
          <a:ln w="381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2"/>
          <p:cNvSpPr/>
          <p:nvPr/>
        </p:nvSpPr>
        <p:spPr>
          <a:xfrm>
            <a:off x="4892040" y="367588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C34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Near-zero weight</a:t>
            </a:r>
            <a:endParaRPr lang="en-US" sz="1000" dirty="0"/>
          </a:p>
        </p:txBody>
      </p:sp>
      <p:sp>
        <p:nvSpPr>
          <p:cNvPr id="37" name="Text 33"/>
          <p:cNvSpPr/>
          <p:nvPr/>
        </p:nvSpPr>
        <p:spPr>
          <a:xfrm>
            <a:off x="6144768" y="3675888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 is weak — carries little information</a:t>
            </a:r>
            <a:endParaRPr lang="en-US" sz="1000" dirty="0"/>
          </a:p>
        </p:txBody>
      </p:sp>
      <p:sp>
        <p:nvSpPr>
          <p:cNvPr id="38" name="Shape 34"/>
          <p:cNvSpPr/>
          <p:nvPr/>
        </p:nvSpPr>
        <p:spPr>
          <a:xfrm>
            <a:off x="4846320" y="4050792"/>
            <a:ext cx="3840480" cy="347472"/>
          </a:xfrm>
          <a:prstGeom prst="rect">
            <a:avLst/>
          </a:prstGeom>
          <a:solidFill>
            <a:srgbClr val="FAF5FF"/>
          </a:solidFill>
          <a:ln w="381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5"/>
          <p:cNvSpPr/>
          <p:nvPr/>
        </p:nvSpPr>
        <p:spPr>
          <a:xfrm>
            <a:off x="4892040" y="4078224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C34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weight</a:t>
            </a:r>
            <a:endParaRPr lang="en-US" sz="1000" dirty="0"/>
          </a:p>
        </p:txBody>
      </p:sp>
      <p:sp>
        <p:nvSpPr>
          <p:cNvPr id="40" name="Text 36"/>
          <p:cNvSpPr/>
          <p:nvPr/>
        </p:nvSpPr>
        <p:spPr>
          <a:xfrm>
            <a:off x="6144768" y="4078224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has an inhibitory (suppressing) effect</a:t>
            </a:r>
            <a:endParaRPr lang="en-US" sz="1000" dirty="0"/>
          </a:p>
        </p:txBody>
      </p:sp>
      <p:sp>
        <p:nvSpPr>
          <p:cNvPr id="41" name="Shape 37"/>
          <p:cNvSpPr/>
          <p:nvPr/>
        </p:nvSpPr>
        <p:spPr>
          <a:xfrm>
            <a:off x="4846320" y="4453128"/>
            <a:ext cx="3840480" cy="347472"/>
          </a:xfrm>
          <a:prstGeom prst="rect">
            <a:avLst/>
          </a:prstGeom>
          <a:solidFill>
            <a:srgbClr val="FFFFFF"/>
          </a:solidFill>
          <a:ln w="381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38"/>
          <p:cNvSpPr/>
          <p:nvPr/>
        </p:nvSpPr>
        <p:spPr>
          <a:xfrm>
            <a:off x="4892040" y="448056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C34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</a:t>
            </a:r>
            <a:endParaRPr lang="en-US" sz="1000" dirty="0"/>
          </a:p>
        </p:txBody>
      </p:sp>
      <p:sp>
        <p:nvSpPr>
          <p:cNvPr id="43" name="Text 39"/>
          <p:cNvSpPr/>
          <p:nvPr/>
        </p:nvSpPr>
        <p:spPr>
          <a:xfrm>
            <a:off x="6144768" y="4480560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extra constant that shifts the neuron's activation threshold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45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 4: Activation Functions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804672"/>
            <a:ext cx="8503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 functions introduce non-linearity — without them, a neural network would only learn linear relationships, no matter how many layers it has.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463040"/>
            <a:ext cx="2057400" cy="34290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74320" y="1463040"/>
            <a:ext cx="2057400" cy="74980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5760" y="149047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ReLU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65760" y="187452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Rectified Linear Unit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84048" y="2286000"/>
            <a:ext cx="1828800" cy="347472"/>
          </a:xfrm>
          <a:prstGeom prst="rect">
            <a:avLst/>
          </a:prstGeom>
          <a:solidFill>
            <a:srgbClr val="028090">
              <a:alpha val="12000"/>
            </a:srgbClr>
          </a:solidFill>
          <a:ln w="63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84048" y="22860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2809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f(x) = max(0, x)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84048" y="274320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widely used. Outputs 0 for negatives, x for positives. Fast and effective for hidden layers.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84048" y="4206240"/>
            <a:ext cx="1828800" cy="548640"/>
          </a:xfrm>
          <a:prstGeom prst="rect">
            <a:avLst/>
          </a:prstGeom>
          <a:solidFill>
            <a:srgbClr val="028090">
              <a:alpha val="8000"/>
            </a:srgbClr>
          </a:solidFill>
          <a:ln w="508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420624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Fast training, handles vanishing gradient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450592" y="1463040"/>
            <a:ext cx="2057400" cy="34290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2450592" y="1463040"/>
            <a:ext cx="2057400" cy="749808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542032" y="149047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Sigmoid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42032" y="187452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 Function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2560320" y="2286000"/>
            <a:ext cx="1828800" cy="347472"/>
          </a:xfrm>
          <a:prstGeom prst="rect">
            <a:avLst/>
          </a:prstGeom>
          <a:solidFill>
            <a:srgbClr val="FF6B6B">
              <a:alpha val="12000"/>
            </a:srgbClr>
          </a:solidFill>
          <a:ln w="635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560320" y="22860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f(x) = 1 / (1 + e⁻ˣ)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560320" y="274320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Squashes output to range (0, 1). Ideal for binary classification output layers — outputs a probability.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560320" y="4206240"/>
            <a:ext cx="1828800" cy="548640"/>
          </a:xfrm>
          <a:prstGeom prst="rect">
            <a:avLst/>
          </a:prstGeom>
          <a:solidFill>
            <a:srgbClr val="FF6B6B">
              <a:alpha val="8000"/>
            </a:srgbClr>
          </a:solidFill>
          <a:ln w="508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587752" y="420624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Great for binary output probabilities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626864" y="1463040"/>
            <a:ext cx="2057400" cy="34290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626864" y="1463040"/>
            <a:ext cx="2057400" cy="749808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18304" y="149047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Tanh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718304" y="187452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Hyperbolic Tangent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736592" y="2286000"/>
            <a:ext cx="1828800" cy="347472"/>
          </a:xfrm>
          <a:prstGeom prst="rect">
            <a:avLst/>
          </a:prstGeom>
          <a:solidFill>
            <a:srgbClr val="9B59B6">
              <a:alpha val="12000"/>
            </a:srgbClr>
          </a:solidFill>
          <a:ln w="635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736592" y="22860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B59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f(x) = (eˣ − e⁻ˣ) / (eˣ + e⁻ˣ)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736592" y="274320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Squashes output to range (−1, 1). Zero-centered, which can help training. Common in RNNs.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736592" y="4206240"/>
            <a:ext cx="1828800" cy="548640"/>
          </a:xfrm>
          <a:prstGeom prst="rect">
            <a:avLst/>
          </a:prstGeom>
          <a:solidFill>
            <a:srgbClr val="9B59B6">
              <a:alpha val="8000"/>
            </a:srgbClr>
          </a:solidFill>
          <a:ln w="508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764024" y="420624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B59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Zero-centered; better gradient flow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803136" y="1463040"/>
            <a:ext cx="2057400" cy="34290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6803136" y="1463040"/>
            <a:ext cx="2057400" cy="749808"/>
          </a:xfrm>
          <a:prstGeom prst="rect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894576" y="149047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Softmax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6894576" y="187452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Multi-class Output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6912864" y="2286000"/>
            <a:ext cx="1828800" cy="347472"/>
          </a:xfrm>
          <a:prstGeom prst="rect">
            <a:avLst/>
          </a:prstGeom>
          <a:solidFill>
            <a:srgbClr val="FFB347">
              <a:alpha val="12000"/>
            </a:srgbClr>
          </a:solidFill>
          <a:ln w="635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6912864" y="22860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B3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f(xᵢ) = eˣⁱ / Σeˣʲ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6912864" y="274320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a vector of scores into a probability distribution. Used in the output layer for multi-class problems.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6912864" y="4206240"/>
            <a:ext cx="1828800" cy="548640"/>
          </a:xfrm>
          <a:prstGeom prst="rect">
            <a:avLst/>
          </a:prstGeom>
          <a:solidFill>
            <a:srgbClr val="FFB347">
              <a:alpha val="8000"/>
            </a:srgbClr>
          </a:solidFill>
          <a:ln w="508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6940296" y="4206240"/>
            <a:ext cx="1783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B3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Outputs sum to 1; ideal for classification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45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Components 5 &amp; 6: Loss Functions and Optimization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274320" y="804672"/>
            <a:ext cx="420624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74320" y="804672"/>
            <a:ext cx="4206240" cy="54864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84632" y="969264"/>
            <a:ext cx="585216" cy="585216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06" y="1100938"/>
            <a:ext cx="321869" cy="32186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70432" y="10058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Loss Functions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57200" y="1627632"/>
            <a:ext cx="38404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loss function measures how far the network's predictions are from the true answers. The goal of training is to minimize this value.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0040" y="2487168"/>
            <a:ext cx="4114800" cy="475488"/>
          </a:xfrm>
          <a:prstGeom prst="rect">
            <a:avLst/>
          </a:prstGeom>
          <a:solidFill>
            <a:srgbClr val="FFF5F5"/>
          </a:solidFill>
          <a:ln w="5080">
            <a:solidFill>
              <a:srgbClr val="FBBC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20040" y="2487168"/>
            <a:ext cx="54864" cy="475488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38912" y="250545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B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Squared Error (MSE)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38912" y="2715768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 tasks — predicting continuous numbers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320040" y="3035808"/>
            <a:ext cx="411480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FBBC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320040" y="3035808"/>
            <a:ext cx="54864" cy="475488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438912" y="305409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B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Cross-Entropy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38912" y="3264408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classification — yes/no outputs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320040" y="3584448"/>
            <a:ext cx="4114800" cy="475488"/>
          </a:xfrm>
          <a:prstGeom prst="rect">
            <a:avLst/>
          </a:prstGeom>
          <a:solidFill>
            <a:srgbClr val="FFF5F5"/>
          </a:solidFill>
          <a:ln w="5080">
            <a:solidFill>
              <a:srgbClr val="FBBC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320040" y="3584448"/>
            <a:ext cx="54864" cy="475488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38912" y="360273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B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Categorical Cross-Entropy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38912" y="3813048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Multi-class classification tasks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320040" y="4133088"/>
            <a:ext cx="411480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FBBC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320040" y="4133088"/>
            <a:ext cx="54864" cy="475488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438912" y="415137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B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Huber Loss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438912" y="4361688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 with outliers; robust to noise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4663440" y="804672"/>
            <a:ext cx="420624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C8EAED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4663440" y="804672"/>
            <a:ext cx="4206240" cy="54864"/>
          </a:xfrm>
          <a:prstGeom prst="rect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4873752" y="969264"/>
            <a:ext cx="585216" cy="585216"/>
          </a:xfrm>
          <a:prstGeom prst="ellipse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5426" y="1100938"/>
            <a:ext cx="321869" cy="321869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5559552" y="10058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7791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Optimization Algorithms</a:t>
            </a:r>
            <a:endParaRPr lang="en-US" sz="1600" dirty="0"/>
          </a:p>
        </p:txBody>
      </p:sp>
      <p:sp>
        <p:nvSpPr>
          <p:cNvPr id="32" name="Text 28"/>
          <p:cNvSpPr/>
          <p:nvPr/>
        </p:nvSpPr>
        <p:spPr>
          <a:xfrm>
            <a:off x="4846320" y="1627632"/>
            <a:ext cx="38404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algorithms update the network's weights to reduce the loss. They answer: "In which direction and how far should we adjust each weight?"</a:t>
            </a:r>
            <a:endParaRPr lang="en-US" sz="1200" dirty="0"/>
          </a:p>
        </p:txBody>
      </p:sp>
      <p:sp>
        <p:nvSpPr>
          <p:cNvPr id="33" name="Shape 29"/>
          <p:cNvSpPr/>
          <p:nvPr/>
        </p:nvSpPr>
        <p:spPr>
          <a:xfrm>
            <a:off x="4846320" y="2487168"/>
            <a:ext cx="3840480" cy="411480"/>
          </a:xfrm>
          <a:prstGeom prst="rect">
            <a:avLst/>
          </a:prstGeom>
          <a:solidFill>
            <a:srgbClr val="FEF9EE"/>
          </a:solidFill>
          <a:ln w="635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0"/>
          <p:cNvSpPr/>
          <p:nvPr/>
        </p:nvSpPr>
        <p:spPr>
          <a:xfrm>
            <a:off x="4892040" y="248716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idea: Gradient Descent — follow the slope downhill to the minimum loss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4846320" y="2999232"/>
            <a:ext cx="3840480" cy="566928"/>
          </a:xfrm>
          <a:prstGeom prst="rect">
            <a:avLst/>
          </a:prstGeom>
          <a:solidFill>
            <a:srgbClr val="FFFBEB"/>
          </a:solidFill>
          <a:ln w="5080">
            <a:solidFill>
              <a:srgbClr val="FDE6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2"/>
          <p:cNvSpPr/>
          <p:nvPr/>
        </p:nvSpPr>
        <p:spPr>
          <a:xfrm>
            <a:off x="4901184" y="3054096"/>
            <a:ext cx="457200" cy="457200"/>
          </a:xfrm>
          <a:prstGeom prst="ellipse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3"/>
          <p:cNvSpPr/>
          <p:nvPr/>
        </p:nvSpPr>
        <p:spPr>
          <a:xfrm>
            <a:off x="4901184" y="30540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SGD</a:t>
            </a:r>
            <a:endParaRPr lang="en-US" sz="900" dirty="0"/>
          </a:p>
        </p:txBody>
      </p:sp>
      <p:sp>
        <p:nvSpPr>
          <p:cNvPr id="38" name="Text 34"/>
          <p:cNvSpPr/>
          <p:nvPr/>
        </p:nvSpPr>
        <p:spPr>
          <a:xfrm>
            <a:off x="5422392" y="301752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Gradient Descent</a:t>
            </a:r>
            <a:endParaRPr lang="en-US" sz="1100" dirty="0"/>
          </a:p>
        </p:txBody>
      </p:sp>
      <p:sp>
        <p:nvSpPr>
          <p:cNvPr id="39" name="Text 35"/>
          <p:cNvSpPr/>
          <p:nvPr/>
        </p:nvSpPr>
        <p:spPr>
          <a:xfrm>
            <a:off x="5422392" y="325526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 weights using one sample at a time. Simple but noisy.</a:t>
            </a:r>
            <a:endParaRPr lang="en-US" sz="1000" dirty="0"/>
          </a:p>
        </p:txBody>
      </p:sp>
      <p:sp>
        <p:nvSpPr>
          <p:cNvPr id="40" name="Shape 36"/>
          <p:cNvSpPr/>
          <p:nvPr/>
        </p:nvSpPr>
        <p:spPr>
          <a:xfrm>
            <a:off x="4846320" y="3639312"/>
            <a:ext cx="3840480" cy="566928"/>
          </a:xfrm>
          <a:prstGeom prst="rect">
            <a:avLst/>
          </a:prstGeom>
          <a:solidFill>
            <a:srgbClr val="FFFFFF"/>
          </a:solidFill>
          <a:ln w="5080">
            <a:solidFill>
              <a:srgbClr val="FDE6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7"/>
          <p:cNvSpPr/>
          <p:nvPr/>
        </p:nvSpPr>
        <p:spPr>
          <a:xfrm>
            <a:off x="4901184" y="3694176"/>
            <a:ext cx="457200" cy="457200"/>
          </a:xfrm>
          <a:prstGeom prst="ellipse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38"/>
          <p:cNvSpPr/>
          <p:nvPr/>
        </p:nvSpPr>
        <p:spPr>
          <a:xfrm>
            <a:off x="4901184" y="36941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Adam</a:t>
            </a:r>
            <a:endParaRPr lang="en-US" sz="900" dirty="0"/>
          </a:p>
        </p:txBody>
      </p:sp>
      <p:sp>
        <p:nvSpPr>
          <p:cNvPr id="43" name="Text 39"/>
          <p:cNvSpPr/>
          <p:nvPr/>
        </p:nvSpPr>
        <p:spPr>
          <a:xfrm>
            <a:off x="5422392" y="365760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Moment Estimation</a:t>
            </a:r>
            <a:endParaRPr lang="en-US" sz="1100" dirty="0"/>
          </a:p>
        </p:txBody>
      </p:sp>
      <p:sp>
        <p:nvSpPr>
          <p:cNvPr id="44" name="Text 40"/>
          <p:cNvSpPr/>
          <p:nvPr/>
        </p:nvSpPr>
        <p:spPr>
          <a:xfrm>
            <a:off x="5422392" y="389534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popular. Adapts the learning rate for each parameter automatically.</a:t>
            </a:r>
            <a:endParaRPr lang="en-US" sz="1000" dirty="0"/>
          </a:p>
        </p:txBody>
      </p:sp>
      <p:sp>
        <p:nvSpPr>
          <p:cNvPr id="45" name="Shape 41"/>
          <p:cNvSpPr/>
          <p:nvPr/>
        </p:nvSpPr>
        <p:spPr>
          <a:xfrm>
            <a:off x="4846320" y="4279392"/>
            <a:ext cx="3840480" cy="566928"/>
          </a:xfrm>
          <a:prstGeom prst="rect">
            <a:avLst/>
          </a:prstGeom>
          <a:solidFill>
            <a:srgbClr val="FFFBEB"/>
          </a:solidFill>
          <a:ln w="5080">
            <a:solidFill>
              <a:srgbClr val="FDE6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2"/>
          <p:cNvSpPr/>
          <p:nvPr/>
        </p:nvSpPr>
        <p:spPr>
          <a:xfrm>
            <a:off x="4901184" y="4334256"/>
            <a:ext cx="457200" cy="457200"/>
          </a:xfrm>
          <a:prstGeom prst="ellipse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3"/>
          <p:cNvSpPr/>
          <p:nvPr/>
        </p:nvSpPr>
        <p:spPr>
          <a:xfrm>
            <a:off x="4901184" y="43342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RMSProp</a:t>
            </a:r>
            <a:endParaRPr lang="en-US" sz="900" dirty="0"/>
          </a:p>
        </p:txBody>
      </p:sp>
      <p:sp>
        <p:nvSpPr>
          <p:cNvPr id="48" name="Text 44"/>
          <p:cNvSpPr/>
          <p:nvPr/>
        </p:nvSpPr>
        <p:spPr>
          <a:xfrm>
            <a:off x="5422392" y="42976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Mean Square Propagation</a:t>
            </a:r>
            <a:endParaRPr lang="en-US" sz="1100" dirty="0"/>
          </a:p>
        </p:txBody>
      </p:sp>
      <p:sp>
        <p:nvSpPr>
          <p:cNvPr id="49" name="Text 45"/>
          <p:cNvSpPr/>
          <p:nvPr/>
        </p:nvSpPr>
        <p:spPr>
          <a:xfrm>
            <a:off x="5422392" y="453542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Adapts learning rate; great for recurrent networks.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45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Putting It Together: How a Neural Network Trains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804672"/>
            <a:ext cx="8503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is a repeated cycle that adjusts weights until the network makes accurate predictions.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85800" y="1901952"/>
            <a:ext cx="0" cy="201168"/>
          </a:xfrm>
          <a:prstGeom prst="line">
            <a:avLst/>
          </a:prstGeom>
          <a:noFill/>
          <a:ln w="15240">
            <a:solidFill>
              <a:srgbClr val="64748B"/>
            </a:solidFill>
            <a:prstDash val="sysDot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20040" y="1389888"/>
            <a:ext cx="731520" cy="512064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0040" y="1389888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188720" y="1408176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Forward Pass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566160" y="1408176"/>
            <a:ext cx="5349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data flows through every layer. Each neuron applies weights + activation function. The output layer produces a prediction.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1188720" y="1901952"/>
            <a:ext cx="7726680" cy="0"/>
          </a:xfrm>
          <a:prstGeom prst="line">
            <a:avLst/>
          </a:prstGeom>
          <a:noFill/>
          <a:ln w="508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85800" y="2615184"/>
            <a:ext cx="0" cy="201168"/>
          </a:xfrm>
          <a:prstGeom prst="line">
            <a:avLst/>
          </a:prstGeom>
          <a:noFill/>
          <a:ln w="15240">
            <a:solidFill>
              <a:srgbClr val="64748B"/>
            </a:solidFill>
            <a:prstDash val="sysDot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" y="2103120"/>
            <a:ext cx="731520" cy="512064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20040" y="2103120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188720" y="2121408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Compute Loss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566160" y="2121408"/>
            <a:ext cx="5349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loss function compares the prediction to the true label and calculates the error — a single number representing how wrong the network is.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1188720" y="2615184"/>
            <a:ext cx="7726680" cy="0"/>
          </a:xfrm>
          <a:prstGeom prst="line">
            <a:avLst/>
          </a:prstGeom>
          <a:noFill/>
          <a:ln w="508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85800" y="3328416"/>
            <a:ext cx="0" cy="201168"/>
          </a:xfrm>
          <a:prstGeom prst="line">
            <a:avLst/>
          </a:prstGeom>
          <a:noFill/>
          <a:ln w="15240">
            <a:solidFill>
              <a:srgbClr val="64748B"/>
            </a:solidFill>
            <a:prstDash val="sysDot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20040" y="2816352"/>
            <a:ext cx="731520" cy="512064"/>
          </a:xfrm>
          <a:prstGeom prst="ellipse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20040" y="2816352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188720" y="2834640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B59B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Backpropagation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566160" y="2834640"/>
            <a:ext cx="5349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error is propagated backwards through the network. Calculus (chain rule) determines how much each weight contributed to the error.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1188720" y="3328416"/>
            <a:ext cx="7726680" cy="0"/>
          </a:xfrm>
          <a:prstGeom prst="line">
            <a:avLst/>
          </a:prstGeom>
          <a:noFill/>
          <a:ln w="508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85800" y="4041648"/>
            <a:ext cx="0" cy="201168"/>
          </a:xfrm>
          <a:prstGeom prst="line">
            <a:avLst/>
          </a:prstGeom>
          <a:noFill/>
          <a:ln w="15240">
            <a:solidFill>
              <a:srgbClr val="64748B"/>
            </a:solidFill>
            <a:prstDash val="sysDot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20040" y="3529584"/>
            <a:ext cx="731520" cy="512064"/>
          </a:xfrm>
          <a:prstGeom prst="ellipse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20040" y="3529584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188720" y="3547872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B34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Update Weights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566160" y="3547872"/>
            <a:ext cx="5349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optimizer uses the gradients to nudge each weight in the direction that reduces loss. This is one training step.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1188720" y="4041648"/>
            <a:ext cx="7726680" cy="0"/>
          </a:xfrm>
          <a:prstGeom prst="line">
            <a:avLst/>
          </a:prstGeom>
          <a:noFill/>
          <a:ln w="5080">
            <a:solidFill>
              <a:srgbClr val="C8E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20040" y="4242816"/>
            <a:ext cx="731520" cy="512064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20040" y="4242816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1188720" y="4261104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2C3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Repeat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3566160" y="4261104"/>
            <a:ext cx="5349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thousands of times across all training examples. Each complete pass is called an epoch. The model gradually improves.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45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Neural Network Playground — Key Observations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804672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Experimenting with the TensorFlow Neural Network Playground revealed how each component directly impacts model behavior: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89888"/>
            <a:ext cx="4206240" cy="1097280"/>
          </a:xfrm>
          <a:prstGeom prst="rect">
            <a:avLst/>
          </a:prstGeom>
          <a:solidFill>
            <a:srgbClr val="FFFFFF"/>
          </a:solidFill>
          <a:ln w="5080">
            <a:solidFill>
              <a:srgbClr val="C8EAED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74320" y="1389888"/>
            <a:ext cx="64008" cy="10972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11480" y="1682496"/>
            <a:ext cx="512064" cy="512064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94" y="1797710"/>
            <a:ext cx="281635" cy="28163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51560" y="1463040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More Hidden Layers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051560" y="1792224"/>
            <a:ext cx="33375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hidden layers allowed the model to learn more complex, non-linear decision boundaries. Simple datasets trained well with just 1 layer.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709160" y="1389888"/>
            <a:ext cx="4206240" cy="1097280"/>
          </a:xfrm>
          <a:prstGeom prst="rect">
            <a:avLst/>
          </a:prstGeom>
          <a:solidFill>
            <a:srgbClr val="FFFFFF"/>
          </a:solidFill>
          <a:ln w="5080">
            <a:solidFill>
              <a:srgbClr val="C8EAED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09160" y="1389888"/>
            <a:ext cx="64008" cy="1097280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846320" y="1682496"/>
            <a:ext cx="512064" cy="512064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534" y="1797710"/>
            <a:ext cx="281635" cy="281635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486400" y="1463040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Activation Function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486400" y="1792224"/>
            <a:ext cx="33375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ReLU converged much faster than Sigmoid on complex patterns. Sigmoid tended to saturate and slow down learning.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274320" y="2624328"/>
            <a:ext cx="4206240" cy="1097280"/>
          </a:xfrm>
          <a:prstGeom prst="rect">
            <a:avLst/>
          </a:prstGeom>
          <a:solidFill>
            <a:srgbClr val="FFFFFF"/>
          </a:solidFill>
          <a:ln w="5080">
            <a:solidFill>
              <a:srgbClr val="C8EAED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274320" y="2624328"/>
            <a:ext cx="64008" cy="1097280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411480" y="2916936"/>
            <a:ext cx="512064" cy="512064"/>
          </a:xfrm>
          <a:prstGeom prst="ellipse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694" y="3032150"/>
            <a:ext cx="281635" cy="281635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51560" y="2697480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B59B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Rate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1051560" y="3026664"/>
            <a:ext cx="33375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 learning rate caused the loss to oscillate or diverge. A low rate led to very slow convergence. Finding the sweet spot was critical.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709160" y="2624328"/>
            <a:ext cx="4206240" cy="1097280"/>
          </a:xfrm>
          <a:prstGeom prst="rect">
            <a:avLst/>
          </a:prstGeom>
          <a:solidFill>
            <a:srgbClr val="FFFFFF"/>
          </a:solidFill>
          <a:ln w="5080">
            <a:solidFill>
              <a:srgbClr val="C8EAED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4709160" y="2624328"/>
            <a:ext cx="64008" cy="1097280"/>
          </a:xfrm>
          <a:prstGeom prst="rect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1"/>
          <p:cNvSpPr/>
          <p:nvPr/>
        </p:nvSpPr>
        <p:spPr>
          <a:xfrm>
            <a:off x="4846320" y="2916936"/>
            <a:ext cx="512064" cy="512064"/>
          </a:xfrm>
          <a:prstGeom prst="ellipse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1534" y="3032150"/>
            <a:ext cx="281635" cy="281635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5486400" y="2697480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B34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Noise Level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5486400" y="3026664"/>
            <a:ext cx="33375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noise required more regularization or fewer neurons. Overly complex models memorized the noisy training data (overfitting).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274320" y="3858768"/>
            <a:ext cx="4206240" cy="1097280"/>
          </a:xfrm>
          <a:prstGeom prst="rect">
            <a:avLst/>
          </a:prstGeom>
          <a:solidFill>
            <a:srgbClr val="FFFFFF"/>
          </a:solidFill>
          <a:ln w="5080">
            <a:solidFill>
              <a:srgbClr val="C8EAED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5"/>
          <p:cNvSpPr/>
          <p:nvPr/>
        </p:nvSpPr>
        <p:spPr>
          <a:xfrm>
            <a:off x="274320" y="3858768"/>
            <a:ext cx="64008" cy="1097280"/>
          </a:xfrm>
          <a:prstGeom prst="rect">
            <a:avLst/>
          </a:prstGeom>
          <a:solidFill>
            <a:srgbClr val="3498DB"/>
          </a:solidFill>
          <a:ln w="1270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6"/>
          <p:cNvSpPr/>
          <p:nvPr/>
        </p:nvSpPr>
        <p:spPr>
          <a:xfrm>
            <a:off x="411480" y="4151376"/>
            <a:ext cx="512064" cy="512064"/>
          </a:xfrm>
          <a:prstGeom prst="ellipse">
            <a:avLst/>
          </a:prstGeom>
          <a:solidFill>
            <a:srgbClr val="3498DB"/>
          </a:solidFill>
          <a:ln w="1270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694" y="4266590"/>
            <a:ext cx="281635" cy="281635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1051560" y="3931920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498D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Feature Selection</a:t>
            </a:r>
            <a:endParaRPr lang="en-US" sz="1300" dirty="0"/>
          </a:p>
        </p:txBody>
      </p:sp>
      <p:sp>
        <p:nvSpPr>
          <p:cNvPr id="35" name="Text 28"/>
          <p:cNvSpPr/>
          <p:nvPr/>
        </p:nvSpPr>
        <p:spPr>
          <a:xfrm>
            <a:off x="1051560" y="4261104"/>
            <a:ext cx="33375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relevant input features (x₁², x₁x₂, sinx₁) dramatically improved accuracy. More features aren't always better.</a:t>
            </a:r>
            <a:endParaRPr lang="en-US" sz="1050" dirty="0"/>
          </a:p>
        </p:txBody>
      </p:sp>
      <p:sp>
        <p:nvSpPr>
          <p:cNvPr id="36" name="Shape 29"/>
          <p:cNvSpPr/>
          <p:nvPr/>
        </p:nvSpPr>
        <p:spPr>
          <a:xfrm>
            <a:off x="4709160" y="3858768"/>
            <a:ext cx="4206240" cy="1097280"/>
          </a:xfrm>
          <a:prstGeom prst="rect">
            <a:avLst/>
          </a:prstGeom>
          <a:solidFill>
            <a:srgbClr val="FFFFFF"/>
          </a:solidFill>
          <a:ln w="5080">
            <a:solidFill>
              <a:srgbClr val="C8EAED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4709160" y="3858768"/>
            <a:ext cx="64008" cy="109728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1"/>
          <p:cNvSpPr/>
          <p:nvPr/>
        </p:nvSpPr>
        <p:spPr>
          <a:xfrm>
            <a:off x="4846320" y="4151376"/>
            <a:ext cx="512064" cy="512064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1534" y="4266590"/>
            <a:ext cx="281635" cy="281635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5486400" y="3931920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C3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Epochs &amp; Convergence</a:t>
            </a:r>
            <a:endParaRPr lang="en-US" sz="1300" dirty="0"/>
          </a:p>
        </p:txBody>
      </p:sp>
      <p:sp>
        <p:nvSpPr>
          <p:cNvPr id="41" name="Text 33"/>
          <p:cNvSpPr/>
          <p:nvPr/>
        </p:nvSpPr>
        <p:spPr>
          <a:xfrm>
            <a:off x="5486400" y="4261104"/>
            <a:ext cx="33375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decreased rapidly at first and then plateaued. Training too long on simple problems led to overfitting.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13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920240" y="-1828800"/>
            <a:ext cx="2926080" cy="2926080"/>
          </a:xfrm>
          <a:prstGeom prst="ellipse">
            <a:avLst/>
          </a:prstGeom>
          <a:solidFill>
            <a:srgbClr val="02C39A">
              <a:alpha val="75000"/>
            </a:srgbClr>
          </a:solidFill>
          <a:ln w="12700">
            <a:solidFill>
              <a:srgbClr val="02C39A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686800" y="4572000"/>
            <a:ext cx="1645920" cy="1645920"/>
          </a:xfrm>
          <a:prstGeom prst="ellipse">
            <a:avLst/>
          </a:prstGeom>
          <a:solidFill>
            <a:srgbClr val="02C39A">
              <a:alpha val="78000"/>
            </a:srgbClr>
          </a:solidFill>
          <a:ln w="12700">
            <a:solidFill>
              <a:srgbClr val="02C39A">
                <a:alpha val="6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046720" y="-640080"/>
            <a:ext cx="1828800" cy="1828800"/>
          </a:xfrm>
          <a:prstGeom prst="ellipse">
            <a:avLst/>
          </a:prstGeom>
          <a:solidFill>
            <a:srgbClr val="02C39A">
              <a:alpha val="82000"/>
            </a:srgbClr>
          </a:solidFill>
          <a:ln w="12700">
            <a:solidFill>
              <a:srgbClr val="02C39A">
                <a:alpha val="7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Summary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3200400" y="896112"/>
            <a:ext cx="2743200" cy="45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100584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A8DA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Components of Neural Networks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4114800" cy="914400"/>
          </a:xfrm>
          <a:prstGeom prst="rect">
            <a:avLst/>
          </a:prstGeom>
          <a:solidFill>
            <a:srgbClr val="FFFFFF">
              <a:alpha val="8000"/>
            </a:srgbClr>
          </a:solidFill>
          <a:ln w="1016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5760" y="1481328"/>
            <a:ext cx="73152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30352" y="1737360"/>
            <a:ext cx="402336" cy="40233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737360"/>
            <a:ext cx="402336" cy="402336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024128" y="153619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Layers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24128" y="1883664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E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 neurons into input, hidden, and output stages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800600" y="1481328"/>
            <a:ext cx="4114800" cy="914400"/>
          </a:xfrm>
          <a:prstGeom prst="rect">
            <a:avLst/>
          </a:prstGeom>
          <a:solidFill>
            <a:srgbClr val="FFFFFF">
              <a:alpha val="8000"/>
            </a:srgbClr>
          </a:solidFill>
          <a:ln w="1016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800600" y="1481328"/>
            <a:ext cx="73152" cy="914400"/>
          </a:xfrm>
          <a:prstGeom prst="rect">
            <a:avLst/>
          </a:prstGeom>
          <a:solidFill>
            <a:srgbClr val="3498DB"/>
          </a:solidFill>
          <a:ln w="1270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4965192" y="1737360"/>
            <a:ext cx="402336" cy="402336"/>
          </a:xfrm>
          <a:prstGeom prst="ellipse">
            <a:avLst/>
          </a:prstGeom>
          <a:solidFill>
            <a:srgbClr val="3498DB"/>
          </a:solidFill>
          <a:ln w="12700">
            <a:solidFill>
              <a:srgbClr val="349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1737360"/>
            <a:ext cx="402336" cy="402336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458968" y="153619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Neurons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5458968" y="1883664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E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weighted sums and pass results forward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365760" y="2578608"/>
            <a:ext cx="4114800" cy="914400"/>
          </a:xfrm>
          <a:prstGeom prst="rect">
            <a:avLst/>
          </a:prstGeom>
          <a:solidFill>
            <a:srgbClr val="FFFFFF">
              <a:alpha val="8000"/>
            </a:srgbClr>
          </a:solidFill>
          <a:ln w="1016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365760" y="2578608"/>
            <a:ext cx="73152" cy="914400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8"/>
          <p:cNvSpPr/>
          <p:nvPr/>
        </p:nvSpPr>
        <p:spPr>
          <a:xfrm>
            <a:off x="530352" y="2834640"/>
            <a:ext cx="402336" cy="402336"/>
          </a:xfrm>
          <a:prstGeom prst="ellipse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2834640"/>
            <a:ext cx="402336" cy="402336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024128" y="263347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Weights</a:t>
            </a:r>
            <a:endParaRPr lang="en-US" sz="1300" dirty="0"/>
          </a:p>
        </p:txBody>
      </p:sp>
      <p:sp>
        <p:nvSpPr>
          <p:cNvPr id="25" name="Text 20"/>
          <p:cNvSpPr/>
          <p:nvPr/>
        </p:nvSpPr>
        <p:spPr>
          <a:xfrm>
            <a:off x="1024128" y="2980944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E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Learnable parameters that encode the model's knowledge</a:t>
            </a:r>
            <a:endParaRPr lang="en-US" sz="1100" dirty="0"/>
          </a:p>
        </p:txBody>
      </p:sp>
      <p:sp>
        <p:nvSpPr>
          <p:cNvPr id="26" name="Shape 21"/>
          <p:cNvSpPr/>
          <p:nvPr/>
        </p:nvSpPr>
        <p:spPr>
          <a:xfrm>
            <a:off x="4800600" y="2578608"/>
            <a:ext cx="4114800" cy="914400"/>
          </a:xfrm>
          <a:prstGeom prst="rect">
            <a:avLst/>
          </a:prstGeom>
          <a:solidFill>
            <a:srgbClr val="FFFFFF">
              <a:alpha val="8000"/>
            </a:srgbClr>
          </a:solidFill>
          <a:ln w="1016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2"/>
          <p:cNvSpPr/>
          <p:nvPr/>
        </p:nvSpPr>
        <p:spPr>
          <a:xfrm>
            <a:off x="4800600" y="2578608"/>
            <a:ext cx="73152" cy="914400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3"/>
          <p:cNvSpPr/>
          <p:nvPr/>
        </p:nvSpPr>
        <p:spPr>
          <a:xfrm>
            <a:off x="4965192" y="2834640"/>
            <a:ext cx="402336" cy="402336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2834640"/>
            <a:ext cx="402336" cy="402336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5458968" y="263347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Activation Functions</a:t>
            </a:r>
            <a:endParaRPr lang="en-US" sz="1300" dirty="0"/>
          </a:p>
        </p:txBody>
      </p:sp>
      <p:sp>
        <p:nvSpPr>
          <p:cNvPr id="31" name="Text 25"/>
          <p:cNvSpPr/>
          <p:nvPr/>
        </p:nvSpPr>
        <p:spPr>
          <a:xfrm>
            <a:off x="5458968" y="2980944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E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non-linearity so networks can learn complex patterns</a:t>
            </a:r>
            <a:endParaRPr lang="en-US" sz="1100" dirty="0"/>
          </a:p>
        </p:txBody>
      </p:sp>
      <p:sp>
        <p:nvSpPr>
          <p:cNvPr id="32" name="Shape 26"/>
          <p:cNvSpPr/>
          <p:nvPr/>
        </p:nvSpPr>
        <p:spPr>
          <a:xfrm>
            <a:off x="365760" y="3675888"/>
            <a:ext cx="4114800" cy="914400"/>
          </a:xfrm>
          <a:prstGeom prst="rect">
            <a:avLst/>
          </a:prstGeom>
          <a:solidFill>
            <a:srgbClr val="FFFFFF">
              <a:alpha val="8000"/>
            </a:srgbClr>
          </a:solidFill>
          <a:ln w="1016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7"/>
          <p:cNvSpPr/>
          <p:nvPr/>
        </p:nvSpPr>
        <p:spPr>
          <a:xfrm>
            <a:off x="365760" y="3675888"/>
            <a:ext cx="73152" cy="914400"/>
          </a:xfrm>
          <a:prstGeom prst="rect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8"/>
          <p:cNvSpPr/>
          <p:nvPr/>
        </p:nvSpPr>
        <p:spPr>
          <a:xfrm>
            <a:off x="530352" y="3931920"/>
            <a:ext cx="402336" cy="402336"/>
          </a:xfrm>
          <a:prstGeom prst="ellipse">
            <a:avLst/>
          </a:prstGeom>
          <a:solidFill>
            <a:srgbClr val="FFB347"/>
          </a:solidFill>
          <a:ln w="12700">
            <a:solidFill>
              <a:srgbClr val="FFB3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3931920"/>
            <a:ext cx="402336" cy="402336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1024128" y="373075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Loss Functions</a:t>
            </a:r>
            <a:endParaRPr lang="en-US" sz="1300" dirty="0"/>
          </a:p>
        </p:txBody>
      </p:sp>
      <p:sp>
        <p:nvSpPr>
          <p:cNvPr id="37" name="Text 30"/>
          <p:cNvSpPr/>
          <p:nvPr/>
        </p:nvSpPr>
        <p:spPr>
          <a:xfrm>
            <a:off x="1024128" y="4078224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E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Quantify prediction error to guide training</a:t>
            </a:r>
            <a:endParaRPr lang="en-US" sz="1100" dirty="0"/>
          </a:p>
        </p:txBody>
      </p:sp>
      <p:sp>
        <p:nvSpPr>
          <p:cNvPr id="38" name="Shape 31"/>
          <p:cNvSpPr/>
          <p:nvPr/>
        </p:nvSpPr>
        <p:spPr>
          <a:xfrm>
            <a:off x="4800600" y="3675888"/>
            <a:ext cx="4114800" cy="914400"/>
          </a:xfrm>
          <a:prstGeom prst="rect">
            <a:avLst/>
          </a:prstGeom>
          <a:solidFill>
            <a:srgbClr val="FFFFFF">
              <a:alpha val="8000"/>
            </a:srgbClr>
          </a:solidFill>
          <a:ln w="1016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2"/>
          <p:cNvSpPr/>
          <p:nvPr/>
        </p:nvSpPr>
        <p:spPr>
          <a:xfrm>
            <a:off x="4800600" y="3675888"/>
            <a:ext cx="73152" cy="9144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3"/>
          <p:cNvSpPr/>
          <p:nvPr/>
        </p:nvSpPr>
        <p:spPr>
          <a:xfrm>
            <a:off x="4965192" y="3931920"/>
            <a:ext cx="402336" cy="402336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1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3931920"/>
            <a:ext cx="402336" cy="402336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5458968" y="373075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Optimization</a:t>
            </a:r>
            <a:endParaRPr lang="en-US" sz="1300" dirty="0"/>
          </a:p>
        </p:txBody>
      </p:sp>
      <p:sp>
        <p:nvSpPr>
          <p:cNvPr id="43" name="Text 35"/>
          <p:cNvSpPr/>
          <p:nvPr/>
        </p:nvSpPr>
        <p:spPr>
          <a:xfrm>
            <a:off x="5458968" y="4078224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E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 weights to minimize loss through gradient descent</a:t>
            </a:r>
            <a:endParaRPr lang="en-US" sz="1100" dirty="0"/>
          </a:p>
        </p:txBody>
      </p:sp>
      <p:sp>
        <p:nvSpPr>
          <p:cNvPr id="44" name="Text 36"/>
          <p:cNvSpPr/>
          <p:nvPr/>
        </p:nvSpPr>
        <p:spPr>
          <a:xfrm>
            <a:off x="457200" y="4617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7ECC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neural network learns by repeatedly asking: what is wrong, and how can each weight be adjusted to fix it?"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1125</Words>
  <Application>Microsoft Macintosh PowerPoint</Application>
  <PresentationFormat>On-screen Show (16:9)</PresentationFormat>
  <Paragraphs>163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Consolas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Neural Networks</dc:title>
  <dc:subject>PptxGenJS Presentation</dc:subject>
  <dc:creator>Dennis</dc:creator>
  <cp:lastModifiedBy>Dennis Hagan</cp:lastModifiedBy>
  <cp:revision>2</cp:revision>
  <dcterms:created xsi:type="dcterms:W3CDTF">2026-03-16T03:05:33Z</dcterms:created>
  <dcterms:modified xsi:type="dcterms:W3CDTF">2026-03-17T03:09:01Z</dcterms:modified>
</cp:coreProperties>
</file>